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13716000" cx="24377650"/>
  <p:notesSz cx="6858000" cy="9144000"/>
  <p:embeddedFontLst>
    <p:embeddedFont>
      <p:font typeface="Roboto Thin"/>
      <p:regular r:id="rId43"/>
      <p:bold r:id="rId44"/>
      <p:italic r:id="rId45"/>
      <p:boldItalic r:id="rId46"/>
    </p:embeddedFont>
    <p:embeddedFont>
      <p:font typeface="Roboto Medium"/>
      <p:regular r:id="rId47"/>
      <p:bold r:id="rId48"/>
      <p:italic r:id="rId49"/>
      <p:boldItalic r:id="rId50"/>
    </p:embeddedFont>
    <p:embeddedFont>
      <p:font typeface="Roboto"/>
      <p:regular r:id="rId51"/>
      <p:bold r:id="rId52"/>
      <p:italic r:id="rId53"/>
      <p:boldItalic r:id="rId54"/>
    </p:embeddedFont>
    <p:embeddedFont>
      <p:font typeface="Amatic SC"/>
      <p:regular r:id="rId55"/>
      <p:bold r:id="rId56"/>
    </p:embeddedFont>
    <p:embeddedFont>
      <p:font typeface="Inconsolata"/>
      <p:regular r:id="rId57"/>
      <p:bold r:id="rId58"/>
    </p:embeddedFont>
    <p:embeddedFont>
      <p:font typeface="Poppins"/>
      <p:regular r:id="rId59"/>
      <p:bold r:id="rId60"/>
      <p:italic r:id="rId61"/>
      <p:boldItalic r:id="rId62"/>
    </p:embeddedFont>
    <p:embeddedFont>
      <p:font typeface="Lato Light"/>
      <p:regular r:id="rId63"/>
      <p:bold r:id="rId64"/>
      <p:italic r:id="rId65"/>
      <p:boldItalic r:id="rId66"/>
    </p:embeddedFont>
    <p:embeddedFont>
      <p:font typeface="Poppins Medium"/>
      <p:regular r:id="rId67"/>
      <p:bold r:id="rId68"/>
      <p:italic r:id="rId69"/>
      <p:boldItalic r:id="rId70"/>
    </p:embeddedFont>
    <p:embeddedFont>
      <p:font typeface="Roboto Light"/>
      <p:regular r:id="rId71"/>
      <p:bold r:id="rId72"/>
      <p:italic r:id="rId73"/>
      <p:boldItalic r:id="rId74"/>
    </p:embeddedFont>
    <p:embeddedFont>
      <p:font typeface="Helvetica Neue"/>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55CC2D-17CD-435E-A8DD-71CE3EF3D9A6}">
  <a:tblStyle styleId="{C655CC2D-17CD-435E-A8DD-71CE3EF3D9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font" Target="fonts/RobotoThin-bold.fntdata"/><Relationship Id="rId43" Type="http://schemas.openxmlformats.org/officeDocument/2006/relationships/font" Target="fonts/RobotoThin-regular.fntdata"/><Relationship Id="rId46" Type="http://schemas.openxmlformats.org/officeDocument/2006/relationships/font" Target="fonts/RobotoThin-boldItalic.fntdata"/><Relationship Id="rId45" Type="http://schemas.openxmlformats.org/officeDocument/2006/relationships/font" Target="fonts/RobotoThin-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Light-italic.fntdata"/><Relationship Id="rId72" Type="http://schemas.openxmlformats.org/officeDocument/2006/relationships/font" Target="fonts/RobotoLight-bold.fntdata"/><Relationship Id="rId31" Type="http://schemas.openxmlformats.org/officeDocument/2006/relationships/slide" Target="slides/slide23.xml"/><Relationship Id="rId75" Type="http://schemas.openxmlformats.org/officeDocument/2006/relationships/font" Target="fonts/HelveticaNeue-regular.fntdata"/><Relationship Id="rId30" Type="http://schemas.openxmlformats.org/officeDocument/2006/relationships/slide" Target="slides/slide22.xml"/><Relationship Id="rId74" Type="http://schemas.openxmlformats.org/officeDocument/2006/relationships/font" Target="fonts/RobotoLight-boldItalic.fntdata"/><Relationship Id="rId33" Type="http://schemas.openxmlformats.org/officeDocument/2006/relationships/slide" Target="slides/slide25.xml"/><Relationship Id="rId77" Type="http://schemas.openxmlformats.org/officeDocument/2006/relationships/font" Target="fonts/HelveticaNeue-italic.fntdata"/><Relationship Id="rId32" Type="http://schemas.openxmlformats.org/officeDocument/2006/relationships/slide" Target="slides/slide24.xml"/><Relationship Id="rId76" Type="http://schemas.openxmlformats.org/officeDocument/2006/relationships/font" Target="fonts/HelveticaNeue-bold.fntdata"/><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HelveticaNeue-boldItalic.fntdata"/><Relationship Id="rId71" Type="http://schemas.openxmlformats.org/officeDocument/2006/relationships/font" Target="fonts/RobotoLight-regular.fntdata"/><Relationship Id="rId70" Type="http://schemas.openxmlformats.org/officeDocument/2006/relationships/font" Target="fonts/PoppinsMedium-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2.xml"/><Relationship Id="rId64" Type="http://schemas.openxmlformats.org/officeDocument/2006/relationships/font" Target="fonts/LatoLight-bold.fntdata"/><Relationship Id="rId63" Type="http://schemas.openxmlformats.org/officeDocument/2006/relationships/font" Target="fonts/LatoLight-regular.fntdata"/><Relationship Id="rId22" Type="http://schemas.openxmlformats.org/officeDocument/2006/relationships/slide" Target="slides/slide14.xml"/><Relationship Id="rId66" Type="http://schemas.openxmlformats.org/officeDocument/2006/relationships/font" Target="fonts/LatoLight-boldItalic.fntdata"/><Relationship Id="rId21" Type="http://schemas.openxmlformats.org/officeDocument/2006/relationships/slide" Target="slides/slide13.xml"/><Relationship Id="rId65" Type="http://schemas.openxmlformats.org/officeDocument/2006/relationships/font" Target="fonts/LatoLight-italic.fntdata"/><Relationship Id="rId24" Type="http://schemas.openxmlformats.org/officeDocument/2006/relationships/slide" Target="slides/slide16.xml"/><Relationship Id="rId68" Type="http://schemas.openxmlformats.org/officeDocument/2006/relationships/font" Target="fonts/PoppinsMedium-bold.fntdata"/><Relationship Id="rId23" Type="http://schemas.openxmlformats.org/officeDocument/2006/relationships/slide" Target="slides/slide15.xml"/><Relationship Id="rId67" Type="http://schemas.openxmlformats.org/officeDocument/2006/relationships/font" Target="fonts/PoppinsMedium-regular.fntdata"/><Relationship Id="rId60" Type="http://schemas.openxmlformats.org/officeDocument/2006/relationships/font" Target="fonts/Poppins-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Medium-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regular.fntdata"/><Relationship Id="rId50" Type="http://schemas.openxmlformats.org/officeDocument/2006/relationships/font" Target="fonts/RobotoMedium-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3.xml"/><Relationship Id="rId55" Type="http://schemas.openxmlformats.org/officeDocument/2006/relationships/font" Target="fonts/AmaticSC-regular.fntdata"/><Relationship Id="rId10" Type="http://schemas.openxmlformats.org/officeDocument/2006/relationships/slide" Target="slides/slide2.xml"/><Relationship Id="rId54" Type="http://schemas.openxmlformats.org/officeDocument/2006/relationships/font" Target="fonts/Roboto-boldItalic.fntdata"/><Relationship Id="rId13" Type="http://schemas.openxmlformats.org/officeDocument/2006/relationships/slide" Target="slides/slide5.xml"/><Relationship Id="rId57" Type="http://schemas.openxmlformats.org/officeDocument/2006/relationships/font" Target="fonts/Inconsolata-regular.fntdata"/><Relationship Id="rId12" Type="http://schemas.openxmlformats.org/officeDocument/2006/relationships/slide" Target="slides/slide4.xml"/><Relationship Id="rId56" Type="http://schemas.openxmlformats.org/officeDocument/2006/relationships/font" Target="fonts/AmaticSC-bold.fntdata"/><Relationship Id="rId15" Type="http://schemas.openxmlformats.org/officeDocument/2006/relationships/slide" Target="slides/slide7.xml"/><Relationship Id="rId59" Type="http://schemas.openxmlformats.org/officeDocument/2006/relationships/font" Target="fonts/Poppins-regular.fntdata"/><Relationship Id="rId14" Type="http://schemas.openxmlformats.org/officeDocument/2006/relationships/slide" Target="slides/slide6.xml"/><Relationship Id="rId58" Type="http://schemas.openxmlformats.org/officeDocument/2006/relationships/font" Target="fonts/Inconsolata-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5b6c37a404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25b6c37a404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7" name="Google Shape;1417;g25b6c37a404_0_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5b6c37a404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25b6c37a404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g25b6c37a404_0_1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4" name="Google Shape;1484;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4" name="Google Shape;1504;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25b6c37a404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25b6c37a404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0" name="Google Shape;1540;g25b6c37a404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7" name="Google Shape;1557;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25b6c37a404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25b6c37a404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4" name="Google Shape;1574;g25b6c37a404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5b6c37a404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25b6c37a404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g25b6c37a404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1" name="Google Shape;1631;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25b6c37a404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25b6c37a404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g25b6c37a404_0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6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7.png"/><Relationship Id="rId4" Type="http://schemas.openxmlformats.org/officeDocument/2006/relationships/image" Target="../media/image9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1.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9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5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8.png"/><Relationship Id="rId4" Type="http://schemas.openxmlformats.org/officeDocument/2006/relationships/image" Target="../media/image107.png"/><Relationship Id="rId5" Type="http://schemas.openxmlformats.org/officeDocument/2006/relationships/image" Target="../media/image109.png"/><Relationship Id="rId6"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8.png"/><Relationship Id="rId4" Type="http://schemas.openxmlformats.org/officeDocument/2006/relationships/image" Target="../media/image1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1.png"/><Relationship Id="rId4" Type="http://schemas.openxmlformats.org/officeDocument/2006/relationships/image" Target="../media/image113.png"/><Relationship Id="rId5" Type="http://schemas.openxmlformats.org/officeDocument/2006/relationships/image" Target="../media/image117.png"/><Relationship Id="rId6"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4.png"/><Relationship Id="rId4" Type="http://schemas.openxmlformats.org/officeDocument/2006/relationships/image" Target="../media/image112.png"/><Relationship Id="rId5" Type="http://schemas.openxmlformats.org/officeDocument/2006/relationships/image" Target="../media/image116.png"/><Relationship Id="rId6" Type="http://schemas.openxmlformats.org/officeDocument/2006/relationships/image" Target="../media/image1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1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8.png"/><Relationship Id="rId4" Type="http://schemas.openxmlformats.org/officeDocument/2006/relationships/image" Target="../media/image124.png"/><Relationship Id="rId5" Type="http://schemas.openxmlformats.org/officeDocument/2006/relationships/image" Target="../media/image1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18.png"/><Relationship Id="rId4" Type="http://schemas.openxmlformats.org/officeDocument/2006/relationships/image" Target="../media/image124.png"/><Relationship Id="rId5" Type="http://schemas.openxmlformats.org/officeDocument/2006/relationships/image" Target="../media/image121.png"/><Relationship Id="rId6" Type="http://schemas.openxmlformats.org/officeDocument/2006/relationships/image" Target="../media/image1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7.png"/><Relationship Id="rId4" Type="http://schemas.openxmlformats.org/officeDocument/2006/relationships/image" Target="../media/image123.png"/><Relationship Id="rId5" Type="http://schemas.openxmlformats.org/officeDocument/2006/relationships/image" Target="../media/image122.png"/><Relationship Id="rId6" Type="http://schemas.openxmlformats.org/officeDocument/2006/relationships/image" Target="../media/image1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6.xml"/><Relationship Id="rId3" Type="http://schemas.openxmlformats.org/officeDocument/2006/relationships/image" Target="../media/image1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3.xml"/><Relationship Id="rId3" Type="http://schemas.openxmlformats.org/officeDocument/2006/relationships/image" Target="../media/image1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1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8.png"/><Relationship Id="rId4" Type="http://schemas.openxmlformats.org/officeDocument/2006/relationships/image" Target="../media/image107.png"/><Relationship Id="rId5"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5" y="5060887"/>
            <a:ext cx="22914900" cy="52500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a:t>
            </a:r>
            <a:endParaRPr b="1">
              <a:latin typeface="Roboto"/>
              <a:ea typeface="Roboto"/>
              <a:cs typeface="Roboto"/>
              <a:sym typeface="Roboto"/>
            </a:endParaRPr>
          </a:p>
          <a:p>
            <a:pPr indent="0" lvl="0" marL="0" rtl="0" algn="ctr">
              <a:spcBef>
                <a:spcPts val="0"/>
              </a:spcBef>
              <a:spcAft>
                <a:spcPts val="0"/>
              </a:spcAft>
              <a:buNone/>
            </a:pPr>
            <a:r>
              <a:rPr b="1" lang="en-US" sz="5000">
                <a:latin typeface="Roboto"/>
                <a:ea typeface="Roboto"/>
                <a:cs typeface="Roboto"/>
                <a:sym typeface="Roboto"/>
              </a:rPr>
              <a:t>Marc Antosz, Keegan Young, Shan Majeed, Ryan Whittaker, Jordan Mcelhinney, and Sara Majeed </a:t>
            </a:r>
            <a:endParaRPr b="1" sz="5000">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20" name="Google Shape;1420;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1" name="Google Shape;1421;p9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22" name="Google Shape;1422;p92"/>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2"/>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2"/>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2"/>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7" name="Google Shape;1427;p92"/>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8" name="Google Shape;1428;p92"/>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9" name="Google Shape;1429;p92"/>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30" name="Google Shape;1430;p92"/>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31" name="Google Shape;1431;p92"/>
          <p:cNvPicPr preferRelativeResize="0"/>
          <p:nvPr/>
        </p:nvPicPr>
        <p:blipFill>
          <a:blip r:embed="rId3">
            <a:alphaModFix/>
          </a:blip>
          <a:stretch>
            <a:fillRect/>
          </a:stretch>
        </p:blipFill>
        <p:spPr>
          <a:xfrm>
            <a:off x="13347199" y="2807575"/>
            <a:ext cx="10298998" cy="4886200"/>
          </a:xfrm>
          <a:prstGeom prst="rect">
            <a:avLst/>
          </a:prstGeom>
          <a:noFill/>
          <a:ln>
            <a:noFill/>
          </a:ln>
        </p:spPr>
      </p:pic>
      <p:pic>
        <p:nvPicPr>
          <p:cNvPr id="1432" name="Google Shape;1432;p92"/>
          <p:cNvPicPr preferRelativeResize="0"/>
          <p:nvPr/>
        </p:nvPicPr>
        <p:blipFill>
          <a:blip r:embed="rId4">
            <a:alphaModFix/>
          </a:blip>
          <a:stretch>
            <a:fillRect/>
          </a:stretch>
        </p:blipFill>
        <p:spPr>
          <a:xfrm>
            <a:off x="13347275" y="8172675"/>
            <a:ext cx="10419000" cy="4747800"/>
          </a:xfrm>
          <a:prstGeom prst="rect">
            <a:avLst/>
          </a:prstGeom>
          <a:noFill/>
          <a:ln>
            <a:noFill/>
          </a:ln>
        </p:spPr>
      </p:pic>
      <p:pic>
        <p:nvPicPr>
          <p:cNvPr id="1433" name="Google Shape;1433;p92"/>
          <p:cNvPicPr preferRelativeResize="0"/>
          <p:nvPr/>
        </p:nvPicPr>
        <p:blipFill>
          <a:blip r:embed="rId5">
            <a:alphaModFix/>
          </a:blip>
          <a:stretch>
            <a:fillRect/>
          </a:stretch>
        </p:blipFill>
        <p:spPr>
          <a:xfrm>
            <a:off x="1520825" y="2876775"/>
            <a:ext cx="10745100" cy="4747800"/>
          </a:xfrm>
          <a:prstGeom prst="rect">
            <a:avLst/>
          </a:prstGeom>
          <a:noFill/>
          <a:ln>
            <a:noFill/>
          </a:ln>
        </p:spPr>
      </p:pic>
      <p:pic>
        <p:nvPicPr>
          <p:cNvPr id="1434" name="Google Shape;1434;p92"/>
          <p:cNvPicPr preferRelativeResize="0"/>
          <p:nvPr/>
        </p:nvPicPr>
        <p:blipFill>
          <a:blip r:embed="rId6">
            <a:alphaModFix/>
          </a:blip>
          <a:stretch>
            <a:fillRect/>
          </a:stretch>
        </p:blipFill>
        <p:spPr>
          <a:xfrm>
            <a:off x="1222675" y="2876775"/>
            <a:ext cx="22543598" cy="10043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41" name="Google Shape;1441;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2" name="Google Shape;1442;p9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43" name="Google Shape;1443;p93"/>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3"/>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3"/>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3"/>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8" name="Google Shape;1448;p93"/>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49" name="Google Shape;1449;p93"/>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50" name="Google Shape;1450;p93"/>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51" name="Google Shape;1451;p93"/>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52" name="Google Shape;1452;p93"/>
          <p:cNvPicPr preferRelativeResize="0"/>
          <p:nvPr/>
        </p:nvPicPr>
        <p:blipFill>
          <a:blip r:embed="rId3">
            <a:alphaModFix/>
          </a:blip>
          <a:stretch>
            <a:fillRect/>
          </a:stretch>
        </p:blipFill>
        <p:spPr>
          <a:xfrm>
            <a:off x="13347199" y="2807575"/>
            <a:ext cx="10298998" cy="4886200"/>
          </a:xfrm>
          <a:prstGeom prst="rect">
            <a:avLst/>
          </a:prstGeom>
          <a:noFill/>
          <a:ln>
            <a:noFill/>
          </a:ln>
        </p:spPr>
      </p:pic>
      <p:pic>
        <p:nvPicPr>
          <p:cNvPr id="1453" name="Google Shape;1453;p93"/>
          <p:cNvPicPr preferRelativeResize="0"/>
          <p:nvPr/>
        </p:nvPicPr>
        <p:blipFill>
          <a:blip r:embed="rId4">
            <a:alphaModFix/>
          </a:blip>
          <a:stretch>
            <a:fillRect/>
          </a:stretch>
        </p:blipFill>
        <p:spPr>
          <a:xfrm>
            <a:off x="1573616" y="2807576"/>
            <a:ext cx="22192660" cy="1011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59" name="Google Shape;1459;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0" name="Google Shape;1460;p9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61" name="Google Shape;1461;p94"/>
          <p:cNvGraphicFramePr/>
          <p:nvPr/>
        </p:nvGraphicFramePr>
        <p:xfrm>
          <a:off x="1296213" y="3863700"/>
          <a:ext cx="3000000" cy="3000000"/>
        </p:xfrm>
        <a:graphic>
          <a:graphicData uri="http://schemas.openxmlformats.org/drawingml/2006/table">
            <a:tbl>
              <a:tblPr>
                <a:noFill/>
                <a:tableStyleId>{C655CC2D-17CD-435E-A8DD-71CE3EF3D9A6}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status=failure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alert that watches failed </a:t>
                      </a:r>
                      <a:r>
                        <a:rPr lang="en-US" sz="4400">
                          <a:latin typeface="Roboto"/>
                          <a:ea typeface="Roboto"/>
                          <a:cs typeface="Roboto"/>
                          <a:sym typeface="Roboto"/>
                        </a:rPr>
                        <a:t>activities</a:t>
                      </a:r>
                      <a:r>
                        <a:rPr lang="en-US" sz="4400">
                          <a:latin typeface="Roboto"/>
                          <a:ea typeface="Roboto"/>
                          <a:cs typeface="Roboto"/>
                          <a:sym typeface="Roboto"/>
                        </a:rPr>
                        <a:t> on the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62" name="Google Shape;1462;p94"/>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Taking into account the historical data we had was normally distributed with no extreme outliers, we determined baselines based off what would be in the upper extremity of our data. Using an average of those numbers and adding 10%, we determined our baselines.  </a:t>
            </a:r>
            <a:endParaRPr sz="4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68" name="Google Shape;1468;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9" name="Google Shape;1469;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70" name="Google Shape;1470;p95"/>
          <p:cNvGraphicFramePr/>
          <p:nvPr/>
        </p:nvGraphicFramePr>
        <p:xfrm>
          <a:off x="1296213" y="3863700"/>
          <a:ext cx="3000000" cy="3000000"/>
        </p:xfrm>
        <a:graphic>
          <a:graphicData uri="http://schemas.openxmlformats.org/drawingml/2006/table">
            <a:tbl>
              <a:tblPr>
                <a:noFill/>
                <a:tableStyleId>{C655CC2D-17CD-435E-A8DD-71CE3EF3D9A6}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Account Successfullly Logged on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alert for accounts being logged in successfully on the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8-21</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71" name="Google Shape;1471;p95"/>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After viewing the average per hour, we set the threshold to 30. The threshold could be changed upon review in the future.</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77" name="Google Shape;1477;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8" name="Google Shape;1478;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79" name="Google Shape;1479;p96"/>
          <p:cNvGraphicFramePr/>
          <p:nvPr/>
        </p:nvGraphicFramePr>
        <p:xfrm>
          <a:off x="1296213" y="3863700"/>
          <a:ext cx="3000000" cy="3000000"/>
        </p:xfrm>
        <a:graphic>
          <a:graphicData uri="http://schemas.openxmlformats.org/drawingml/2006/table">
            <a:tbl>
              <a:tblPr>
                <a:noFill/>
                <a:tableStyleId>{C655CC2D-17CD-435E-A8DD-71CE3EF3D9A6}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User Account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alert for </a:t>
                      </a:r>
                      <a:r>
                        <a:rPr lang="en-US" sz="4400">
                          <a:latin typeface="Roboto"/>
                          <a:ea typeface="Roboto"/>
                          <a:cs typeface="Roboto"/>
                          <a:sym typeface="Roboto"/>
                        </a:rPr>
                        <a:t>suspicious</a:t>
                      </a:r>
                      <a:r>
                        <a:rPr lang="en-US" sz="4400">
                          <a:latin typeface="Roboto"/>
                          <a:ea typeface="Roboto"/>
                          <a:cs typeface="Roboto"/>
                          <a:sym typeface="Roboto"/>
                        </a:rPr>
                        <a:t> </a:t>
                      </a:r>
                      <a:r>
                        <a:rPr lang="en-US" sz="4400">
                          <a:latin typeface="Roboto"/>
                          <a:ea typeface="Roboto"/>
                          <a:cs typeface="Roboto"/>
                          <a:sym typeface="Roboto"/>
                        </a:rPr>
                        <a:t>numbers</a:t>
                      </a:r>
                      <a:r>
                        <a:rPr lang="en-US" sz="4400">
                          <a:latin typeface="Roboto"/>
                          <a:ea typeface="Roboto"/>
                          <a:cs typeface="Roboto"/>
                          <a:sym typeface="Roboto"/>
                        </a:rPr>
                        <a:t> of accounts being deleted on the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9-17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80" name="Google Shape;1480;p96"/>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This threshold was set high enough to avoid constant alarming by normal activity but low enough to alert for </a:t>
            </a:r>
            <a:r>
              <a:rPr lang="en-US" sz="4200"/>
              <a:t>suspicious</a:t>
            </a:r>
            <a:r>
              <a:rPr lang="en-US" sz="4200"/>
              <a:t> activity.</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87" name="Google Shape;1487;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8" name="Google Shape;1488;p97"/>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7"/>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7"/>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97"/>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9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3" name="Google Shape;1493;p97"/>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1494" name="Google Shape;1494;p97"/>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95" name="Google Shape;1495;p97"/>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96" name="Google Shape;1496;p97"/>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97" name="Google Shape;1497;p97"/>
          <p:cNvPicPr preferRelativeResize="0"/>
          <p:nvPr/>
        </p:nvPicPr>
        <p:blipFill>
          <a:blip r:embed="rId3">
            <a:alphaModFix/>
          </a:blip>
          <a:stretch>
            <a:fillRect/>
          </a:stretch>
        </p:blipFill>
        <p:spPr>
          <a:xfrm>
            <a:off x="1520825" y="2834100"/>
            <a:ext cx="10745102" cy="4747800"/>
          </a:xfrm>
          <a:prstGeom prst="rect">
            <a:avLst/>
          </a:prstGeom>
          <a:noFill/>
          <a:ln>
            <a:noFill/>
          </a:ln>
        </p:spPr>
      </p:pic>
      <p:pic>
        <p:nvPicPr>
          <p:cNvPr id="1498" name="Google Shape;1498;p97"/>
          <p:cNvPicPr preferRelativeResize="0"/>
          <p:nvPr/>
        </p:nvPicPr>
        <p:blipFill>
          <a:blip r:embed="rId4">
            <a:alphaModFix/>
          </a:blip>
          <a:stretch>
            <a:fillRect/>
          </a:stretch>
        </p:blipFill>
        <p:spPr>
          <a:xfrm>
            <a:off x="13347275" y="2834100"/>
            <a:ext cx="10419000" cy="4747800"/>
          </a:xfrm>
          <a:prstGeom prst="rect">
            <a:avLst/>
          </a:prstGeom>
          <a:noFill/>
          <a:ln>
            <a:noFill/>
          </a:ln>
        </p:spPr>
      </p:pic>
      <p:pic>
        <p:nvPicPr>
          <p:cNvPr id="1499" name="Google Shape;1499;p97"/>
          <p:cNvPicPr preferRelativeResize="0"/>
          <p:nvPr/>
        </p:nvPicPr>
        <p:blipFill>
          <a:blip r:embed="rId5">
            <a:alphaModFix/>
          </a:blip>
          <a:stretch>
            <a:fillRect/>
          </a:stretch>
        </p:blipFill>
        <p:spPr>
          <a:xfrm>
            <a:off x="1520825" y="8216550"/>
            <a:ext cx="10745102" cy="4747799"/>
          </a:xfrm>
          <a:prstGeom prst="rect">
            <a:avLst/>
          </a:prstGeom>
          <a:noFill/>
          <a:ln>
            <a:noFill/>
          </a:ln>
        </p:spPr>
      </p:pic>
      <p:pic>
        <p:nvPicPr>
          <p:cNvPr id="1500" name="Google Shape;1500;p97"/>
          <p:cNvPicPr preferRelativeResize="0"/>
          <p:nvPr/>
        </p:nvPicPr>
        <p:blipFill>
          <a:blip r:embed="rId6">
            <a:alphaModFix/>
          </a:blip>
          <a:stretch>
            <a:fillRect/>
          </a:stretch>
        </p:blipFill>
        <p:spPr>
          <a:xfrm>
            <a:off x="13347275" y="8216550"/>
            <a:ext cx="10419000" cy="4747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507" name="Google Shape;1507;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8" name="Google Shape;1508;p98"/>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8"/>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98"/>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8"/>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13" name="Google Shape;1513;p9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14" name="Google Shape;1514;p98"/>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15" name="Google Shape;1515;p98"/>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16" name="Google Shape;1516;p98"/>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17" name="Google Shape;1517;p98"/>
          <p:cNvPicPr preferRelativeResize="0"/>
          <p:nvPr/>
        </p:nvPicPr>
        <p:blipFill>
          <a:blip r:embed="rId3">
            <a:alphaModFix/>
          </a:blip>
          <a:stretch>
            <a:fillRect/>
          </a:stretch>
        </p:blipFill>
        <p:spPr>
          <a:xfrm>
            <a:off x="1449650" y="2876775"/>
            <a:ext cx="10816277" cy="4747799"/>
          </a:xfrm>
          <a:prstGeom prst="rect">
            <a:avLst/>
          </a:prstGeom>
          <a:noFill/>
          <a:ln>
            <a:noFill/>
          </a:ln>
        </p:spPr>
      </p:pic>
      <p:pic>
        <p:nvPicPr>
          <p:cNvPr id="1518" name="Google Shape;1518;p98"/>
          <p:cNvPicPr preferRelativeResize="0"/>
          <p:nvPr/>
        </p:nvPicPr>
        <p:blipFill>
          <a:blip r:embed="rId4">
            <a:alphaModFix/>
          </a:blip>
          <a:stretch>
            <a:fillRect/>
          </a:stretch>
        </p:blipFill>
        <p:spPr>
          <a:xfrm>
            <a:off x="13347200" y="2876775"/>
            <a:ext cx="10299001" cy="4707161"/>
          </a:xfrm>
          <a:prstGeom prst="rect">
            <a:avLst/>
          </a:prstGeom>
          <a:noFill/>
          <a:ln>
            <a:noFill/>
          </a:ln>
        </p:spPr>
      </p:pic>
      <p:pic>
        <p:nvPicPr>
          <p:cNvPr id="1519" name="Google Shape;1519;p98"/>
          <p:cNvPicPr preferRelativeResize="0"/>
          <p:nvPr/>
        </p:nvPicPr>
        <p:blipFill>
          <a:blip r:embed="rId5">
            <a:alphaModFix/>
          </a:blip>
          <a:stretch>
            <a:fillRect/>
          </a:stretch>
        </p:blipFill>
        <p:spPr>
          <a:xfrm>
            <a:off x="1520825" y="8222475"/>
            <a:ext cx="10745098" cy="4648199"/>
          </a:xfrm>
          <a:prstGeom prst="rect">
            <a:avLst/>
          </a:prstGeom>
          <a:noFill/>
          <a:ln>
            <a:noFill/>
          </a:ln>
        </p:spPr>
      </p:pic>
      <p:pic>
        <p:nvPicPr>
          <p:cNvPr id="1520" name="Google Shape;1520;p98"/>
          <p:cNvPicPr preferRelativeResize="0"/>
          <p:nvPr/>
        </p:nvPicPr>
        <p:blipFill>
          <a:blip r:embed="rId6">
            <a:alphaModFix/>
          </a:blip>
          <a:stretch>
            <a:fillRect/>
          </a:stretch>
        </p:blipFill>
        <p:spPr>
          <a:xfrm>
            <a:off x="13347200" y="8222475"/>
            <a:ext cx="10299002" cy="464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9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26" name="Google Shape;1526;p9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27" name="Google Shape;1527;p9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28" name="Google Shape;1528;p9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534" name="Google Shape;1534;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5" name="Google Shape;1535;p10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36" name="Google Shape;1536;p100"/>
          <p:cNvGraphicFramePr/>
          <p:nvPr/>
        </p:nvGraphicFramePr>
        <p:xfrm>
          <a:off x="1296213" y="3419050"/>
          <a:ext cx="3000000" cy="3000000"/>
        </p:xfrm>
        <a:graphic>
          <a:graphicData uri="http://schemas.openxmlformats.org/drawingml/2006/table">
            <a:tbl>
              <a:tblPr>
                <a:noFill/>
                <a:tableStyleId>{C655CC2D-17CD-435E-A8DD-71CE3EF3D9A6}</a:tableStyleId>
              </a:tblPr>
              <a:tblGrid>
                <a:gridCol w="10878550"/>
                <a:gridCol w="10878550"/>
              </a:tblGrid>
              <a:tr h="134565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latin typeface="Roboto"/>
                          <a:ea typeface="Roboto"/>
                          <a:cs typeface="Roboto"/>
                          <a:sym typeface="Roboto"/>
                        </a:rPr>
                        <a:t>Report on the frequency of values: GET, POST, HEAD, OPTIONS. </a:t>
                      </a:r>
                      <a:r>
                        <a:rPr lang="en-US" sz="4400">
                          <a:solidFill>
                            <a:srgbClr val="24292F"/>
                          </a:solidFill>
                        </a:rPr>
                        <a:t>This will provide insight into the type of HTTP activity being requested against VSI's web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TOP 10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latin typeface="Roboto"/>
                          <a:ea typeface="Roboto"/>
                          <a:cs typeface="Roboto"/>
                          <a:sym typeface="Roboto"/>
                        </a:rPr>
                        <a:t>Reports on the various different websites visited by users. </a:t>
                      </a:r>
                      <a:r>
                        <a:rPr lang="en-US" sz="4400">
                          <a:solidFill>
                            <a:srgbClr val="24292F"/>
                          </a:solidFill>
                        </a:rPr>
                        <a:t>This will assist VSI with identifying suspicious referrers.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COUNT OF EACH RESPONSE CODE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latin typeface="Roboto"/>
                          <a:ea typeface="Roboto"/>
                          <a:cs typeface="Roboto"/>
                          <a:sym typeface="Roboto"/>
                        </a:rPr>
                        <a:t>Reporting detailing the response code web browsers gave. </a:t>
                      </a:r>
                      <a:r>
                        <a:rPr lang="en-US" sz="4400">
                          <a:solidFill>
                            <a:srgbClr val="24292F"/>
                          </a:solidFill>
                        </a:rPr>
                        <a:t>This will provide insight into any suspicious levels of HTTP responses.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43" name="Google Shape;1543;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4" name="Google Shape;1544;p101"/>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1"/>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01"/>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1"/>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49" name="Google Shape;1549;p101"/>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50" name="Google Shape;1550;p101"/>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51" name="Google Shape;1551;p101"/>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52" name="Google Shape;1552;p101"/>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553" name="Google Shape;1553;p101"/>
          <p:cNvPicPr preferRelativeResize="0"/>
          <p:nvPr/>
        </p:nvPicPr>
        <p:blipFill>
          <a:blip r:embed="rId3">
            <a:alphaModFix/>
          </a:blip>
          <a:stretch>
            <a:fillRect/>
          </a:stretch>
        </p:blipFill>
        <p:spPr>
          <a:xfrm>
            <a:off x="1520825" y="2876775"/>
            <a:ext cx="22343976" cy="9872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60" name="Google Shape;1560;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1" name="Google Shape;1561;p102"/>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02"/>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02"/>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02"/>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0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66" name="Google Shape;1566;p102"/>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67" name="Google Shape;1567;p102"/>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68" name="Google Shape;1568;p102"/>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69" name="Google Shape;1569;p102"/>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570" name="Google Shape;1570;p102"/>
          <p:cNvPicPr preferRelativeResize="0"/>
          <p:nvPr/>
        </p:nvPicPr>
        <p:blipFill>
          <a:blip r:embed="rId3">
            <a:alphaModFix/>
          </a:blip>
          <a:stretch>
            <a:fillRect/>
          </a:stretch>
        </p:blipFill>
        <p:spPr>
          <a:xfrm>
            <a:off x="1520825" y="2876775"/>
            <a:ext cx="22125374" cy="101997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77" name="Google Shape;1577;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8" name="Google Shape;1578;p103"/>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03"/>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03"/>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03"/>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0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83" name="Google Shape;1583;p103"/>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84" name="Google Shape;1584;p103"/>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85" name="Google Shape;1585;p103"/>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86" name="Google Shape;1586;p103"/>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587" name="Google Shape;1587;p103"/>
          <p:cNvPicPr preferRelativeResize="0"/>
          <p:nvPr/>
        </p:nvPicPr>
        <p:blipFill>
          <a:blip r:embed="rId3">
            <a:alphaModFix/>
          </a:blip>
          <a:stretch>
            <a:fillRect/>
          </a:stretch>
        </p:blipFill>
        <p:spPr>
          <a:xfrm>
            <a:off x="13347200" y="2876775"/>
            <a:ext cx="10299000" cy="4747800"/>
          </a:xfrm>
          <a:prstGeom prst="rect">
            <a:avLst/>
          </a:prstGeom>
          <a:noFill/>
          <a:ln>
            <a:noFill/>
          </a:ln>
        </p:spPr>
      </p:pic>
      <p:pic>
        <p:nvPicPr>
          <p:cNvPr id="1588" name="Google Shape;1588;p103"/>
          <p:cNvPicPr preferRelativeResize="0"/>
          <p:nvPr/>
        </p:nvPicPr>
        <p:blipFill>
          <a:blip r:embed="rId4">
            <a:alphaModFix/>
          </a:blip>
          <a:stretch>
            <a:fillRect/>
          </a:stretch>
        </p:blipFill>
        <p:spPr>
          <a:xfrm>
            <a:off x="1520825" y="2876775"/>
            <a:ext cx="10745101" cy="4747801"/>
          </a:xfrm>
          <a:prstGeom prst="rect">
            <a:avLst/>
          </a:prstGeom>
          <a:noFill/>
          <a:ln>
            <a:noFill/>
          </a:ln>
        </p:spPr>
      </p:pic>
      <p:pic>
        <p:nvPicPr>
          <p:cNvPr id="1589" name="Google Shape;1589;p103"/>
          <p:cNvPicPr preferRelativeResize="0"/>
          <p:nvPr/>
        </p:nvPicPr>
        <p:blipFill>
          <a:blip r:embed="rId5">
            <a:alphaModFix/>
          </a:blip>
          <a:stretch>
            <a:fillRect/>
          </a:stretch>
        </p:blipFill>
        <p:spPr>
          <a:xfrm>
            <a:off x="1520825" y="2753793"/>
            <a:ext cx="22125376" cy="101666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96" name="Google Shape;1596;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7" name="Google Shape;1597;p104"/>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0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0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04"/>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0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02" name="Google Shape;1602;p104"/>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603" name="Google Shape;1603;p104"/>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604" name="Google Shape;1604;p104"/>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605" name="Google Shape;1605;p104"/>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606" name="Google Shape;1606;p104"/>
          <p:cNvPicPr preferRelativeResize="0"/>
          <p:nvPr/>
        </p:nvPicPr>
        <p:blipFill>
          <a:blip r:embed="rId3">
            <a:alphaModFix/>
          </a:blip>
          <a:stretch>
            <a:fillRect/>
          </a:stretch>
        </p:blipFill>
        <p:spPr>
          <a:xfrm>
            <a:off x="13347200" y="2876775"/>
            <a:ext cx="10299000" cy="4747800"/>
          </a:xfrm>
          <a:prstGeom prst="rect">
            <a:avLst/>
          </a:prstGeom>
          <a:noFill/>
          <a:ln>
            <a:noFill/>
          </a:ln>
        </p:spPr>
      </p:pic>
      <p:pic>
        <p:nvPicPr>
          <p:cNvPr id="1607" name="Google Shape;1607;p104"/>
          <p:cNvPicPr preferRelativeResize="0"/>
          <p:nvPr/>
        </p:nvPicPr>
        <p:blipFill>
          <a:blip r:embed="rId4">
            <a:alphaModFix/>
          </a:blip>
          <a:stretch>
            <a:fillRect/>
          </a:stretch>
        </p:blipFill>
        <p:spPr>
          <a:xfrm>
            <a:off x="1520825" y="2876775"/>
            <a:ext cx="10745101" cy="4747801"/>
          </a:xfrm>
          <a:prstGeom prst="rect">
            <a:avLst/>
          </a:prstGeom>
          <a:noFill/>
          <a:ln>
            <a:noFill/>
          </a:ln>
        </p:spPr>
      </p:pic>
      <p:pic>
        <p:nvPicPr>
          <p:cNvPr id="1608" name="Google Shape;1608;p104"/>
          <p:cNvPicPr preferRelativeResize="0"/>
          <p:nvPr/>
        </p:nvPicPr>
        <p:blipFill>
          <a:blip r:embed="rId5">
            <a:alphaModFix/>
          </a:blip>
          <a:stretch>
            <a:fillRect/>
          </a:stretch>
        </p:blipFill>
        <p:spPr>
          <a:xfrm>
            <a:off x="1520825" y="8172675"/>
            <a:ext cx="10745100" cy="4747799"/>
          </a:xfrm>
          <a:prstGeom prst="rect">
            <a:avLst/>
          </a:prstGeom>
          <a:noFill/>
          <a:ln>
            <a:noFill/>
          </a:ln>
        </p:spPr>
      </p:pic>
      <p:pic>
        <p:nvPicPr>
          <p:cNvPr id="1609" name="Google Shape;1609;p104"/>
          <p:cNvPicPr preferRelativeResize="0"/>
          <p:nvPr/>
        </p:nvPicPr>
        <p:blipFill>
          <a:blip r:embed="rId6">
            <a:alphaModFix/>
          </a:blip>
          <a:stretch>
            <a:fillRect/>
          </a:stretch>
        </p:blipFill>
        <p:spPr>
          <a:xfrm>
            <a:off x="1520823" y="2783519"/>
            <a:ext cx="22245450" cy="101369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615" name="Google Shape;1615;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6" name="Google Shape;1616;p105"/>
          <p:cNvSpPr txBox="1"/>
          <p:nvPr>
            <p:ph idx="3" type="body"/>
          </p:nvPr>
        </p:nvSpPr>
        <p:spPr>
          <a:xfrm>
            <a:off x="703375"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617" name="Google Shape;1617;p105"/>
          <p:cNvGraphicFramePr/>
          <p:nvPr/>
        </p:nvGraphicFramePr>
        <p:xfrm>
          <a:off x="1296213" y="3863700"/>
          <a:ext cx="3000000" cy="3000000"/>
        </p:xfrm>
        <a:graphic>
          <a:graphicData uri="http://schemas.openxmlformats.org/drawingml/2006/table">
            <a:tbl>
              <a:tblPr>
                <a:noFill/>
                <a:tableStyleId>{C655CC2D-17CD-435E-A8DD-71CE3EF3D9A6}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POST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Provides an alert and </a:t>
                      </a:r>
                      <a:r>
                        <a:rPr lang="en-US" sz="4400">
                          <a:latin typeface="Roboto"/>
                          <a:ea typeface="Roboto"/>
                          <a:cs typeface="Roboto"/>
                          <a:sym typeface="Roboto"/>
                        </a:rPr>
                        <a:t>email when hourly threshold of HTTP post methods are exceeded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618" name="Google Shape;1618;p105"/>
          <p:cNvSpPr txBox="1"/>
          <p:nvPr/>
        </p:nvSpPr>
        <p:spPr>
          <a:xfrm>
            <a:off x="2796500" y="8626975"/>
            <a:ext cx="1656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Based on the logs we received, the average that was viewed guided us in choosing our threshold for this alert.</a:t>
            </a:r>
            <a:endParaRPr sz="4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624" name="Google Shape;1624;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5" name="Google Shape;1625;p10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626" name="Google Shape;1626;p106"/>
          <p:cNvGraphicFramePr/>
          <p:nvPr/>
        </p:nvGraphicFramePr>
        <p:xfrm>
          <a:off x="1296213" y="3863700"/>
          <a:ext cx="3000000" cy="3000000"/>
        </p:xfrm>
        <a:graphic>
          <a:graphicData uri="http://schemas.openxmlformats.org/drawingml/2006/table">
            <a:tbl>
              <a:tblPr>
                <a:noFill/>
                <a:tableStyleId>{C655CC2D-17CD-435E-A8DD-71CE3EF3D9A6}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Outside US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Gives an alert and an email when the threshold has been exceeded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80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180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627" name="Google Shape;1627;p106"/>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After reviewing the provided logs and gauging the average each hour, we concluded that a good threshold would be 180 to provide space for spikes but still alert on unusual activity</a:t>
            </a:r>
            <a:endParaRPr sz="4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634" name="Google Shape;1634;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5" name="Google Shape;1635;p10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36" name="Google Shape;1636;p107"/>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07"/>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07"/>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07"/>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0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41" name="Google Shape;1641;p107"/>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642" name="Google Shape;1642;p107"/>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643" name="Google Shape;1643;p107"/>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644" name="Google Shape;1644;p107"/>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645" name="Google Shape;1645;p107"/>
          <p:cNvPicPr preferRelativeResize="0"/>
          <p:nvPr/>
        </p:nvPicPr>
        <p:blipFill>
          <a:blip r:embed="rId3">
            <a:alphaModFix/>
          </a:blip>
          <a:stretch>
            <a:fillRect/>
          </a:stretch>
        </p:blipFill>
        <p:spPr>
          <a:xfrm>
            <a:off x="1520825" y="2876775"/>
            <a:ext cx="10745101" cy="4747799"/>
          </a:xfrm>
          <a:prstGeom prst="rect">
            <a:avLst/>
          </a:prstGeom>
          <a:noFill/>
          <a:ln>
            <a:noFill/>
          </a:ln>
        </p:spPr>
      </p:pic>
      <p:pic>
        <p:nvPicPr>
          <p:cNvPr id="1646" name="Google Shape;1646;p107"/>
          <p:cNvPicPr preferRelativeResize="0"/>
          <p:nvPr/>
        </p:nvPicPr>
        <p:blipFill>
          <a:blip r:embed="rId4">
            <a:alphaModFix/>
          </a:blip>
          <a:stretch>
            <a:fillRect/>
          </a:stretch>
        </p:blipFill>
        <p:spPr>
          <a:xfrm>
            <a:off x="1520825" y="8172675"/>
            <a:ext cx="10745098" cy="4747800"/>
          </a:xfrm>
          <a:prstGeom prst="rect">
            <a:avLst/>
          </a:prstGeom>
          <a:noFill/>
          <a:ln>
            <a:noFill/>
          </a:ln>
        </p:spPr>
      </p:pic>
      <p:pic>
        <p:nvPicPr>
          <p:cNvPr id="1647" name="Google Shape;1647;p107"/>
          <p:cNvPicPr preferRelativeResize="0"/>
          <p:nvPr/>
        </p:nvPicPr>
        <p:blipFill>
          <a:blip r:embed="rId5">
            <a:alphaModFix/>
          </a:blip>
          <a:stretch>
            <a:fillRect/>
          </a:stretch>
        </p:blipFill>
        <p:spPr>
          <a:xfrm>
            <a:off x="13227200" y="2876775"/>
            <a:ext cx="10419001" cy="4747800"/>
          </a:xfrm>
          <a:prstGeom prst="rect">
            <a:avLst/>
          </a:prstGeom>
          <a:noFill/>
          <a:ln>
            <a:noFill/>
          </a:ln>
        </p:spPr>
      </p:pic>
      <p:pic>
        <p:nvPicPr>
          <p:cNvPr id="1648" name="Google Shape;1648;p107"/>
          <p:cNvPicPr preferRelativeResize="0"/>
          <p:nvPr/>
        </p:nvPicPr>
        <p:blipFill>
          <a:blip r:embed="rId6">
            <a:alphaModFix/>
          </a:blip>
          <a:stretch>
            <a:fillRect/>
          </a:stretch>
        </p:blipFill>
        <p:spPr>
          <a:xfrm>
            <a:off x="13347275" y="8172675"/>
            <a:ext cx="10418999" cy="4648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pic>
        <p:nvPicPr>
          <p:cNvPr id="1653" name="Google Shape;1653;p10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54" name="Google Shape;1654;p10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55" name="Google Shape;1655;p10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56" name="Google Shape;1656;p10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62" name="Google Shape;1662;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3" name="Google Shape;1663;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High Severity activity increased on the Windows Server drastically from 6.9% to 20.2%</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Failed Activity dropped from 2.98% to 1.56%, which is not a drastic change in itself</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Based on the two instances of increased High Severity activity and decrease in Failed Activity coinciding, these results may point to a Security Breach</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69" name="Google Shape;1669;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0" name="Google Shape;1670;p11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Based on the Alerts set there were multiple breaches to the thresholds set for Successful logins, as well as a threshold breach for Failed Attempts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Between 11:00AM and 12:00PM 196 events </a:t>
            </a:r>
            <a:r>
              <a:rPr lang="en-US" sz="4400">
                <a:solidFill>
                  <a:schemeClr val="dk1"/>
                </a:solidFill>
              </a:rPr>
              <a:t>occurred</a:t>
            </a:r>
            <a:r>
              <a:rPr lang="en-US" sz="4400">
                <a:solidFill>
                  <a:schemeClr val="dk1"/>
                </a:solidFill>
              </a:rPr>
              <a:t>. With this being well over our threshold limit, the SOC should have been notified of the situation via email</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This increase in Successful Logins continued for the following Alert Window as well, which would have prompted a second email to the SOC</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Between 8:00AM to 9:00AM 35 Failed Attempts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Overall we feel confident in the threshold sets within the alerts, and they reflected the activity as intended</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76" name="Google Shape;1676;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7" name="Google Shape;1677;p11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Looking at the </a:t>
            </a:r>
            <a:r>
              <a:rPr lang="en-US" sz="4400">
                <a:solidFill>
                  <a:schemeClr val="dk1"/>
                </a:solidFill>
              </a:rPr>
              <a:t>dashboard</a:t>
            </a:r>
            <a:r>
              <a:rPr lang="en-US" sz="4400">
                <a:solidFill>
                  <a:schemeClr val="dk1"/>
                </a:solidFill>
              </a:rPr>
              <a:t>, there were two suspicious spikes in activity. A user account was locked out from 12 am to 3 am and An account was </a:t>
            </a:r>
            <a:r>
              <a:rPr lang="en-US" sz="4400">
                <a:solidFill>
                  <a:schemeClr val="dk1"/>
                </a:solidFill>
              </a:rPr>
              <a:t>successfully</a:t>
            </a:r>
            <a:r>
              <a:rPr lang="en-US" sz="4400">
                <a:solidFill>
                  <a:schemeClr val="dk1"/>
                </a:solidFill>
              </a:rPr>
              <a:t> logged on from 8 am to 11 am.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During the time of these </a:t>
            </a:r>
            <a:r>
              <a:rPr lang="en-US" sz="4400">
                <a:solidFill>
                  <a:schemeClr val="dk1"/>
                </a:solidFill>
              </a:rPr>
              <a:t>signature</a:t>
            </a:r>
            <a:r>
              <a:rPr lang="en-US" sz="4400">
                <a:solidFill>
                  <a:schemeClr val="dk1"/>
                </a:solidFill>
              </a:rPr>
              <a:t> spikes, there were two users who also showed suspicious </a:t>
            </a:r>
            <a:r>
              <a:rPr lang="en-US" sz="4400">
                <a:solidFill>
                  <a:schemeClr val="dk1"/>
                </a:solidFill>
              </a:rPr>
              <a:t>activity</a:t>
            </a:r>
            <a:r>
              <a:rPr lang="en-US" sz="4400">
                <a:solidFill>
                  <a:schemeClr val="dk1"/>
                </a:solidFill>
              </a:rPr>
              <a:t>, user_a and user_k.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 While looking at the visual displays of data, the </a:t>
            </a:r>
            <a:r>
              <a:rPr lang="en-US" sz="4400">
                <a:solidFill>
                  <a:schemeClr val="dk1"/>
                </a:solidFill>
              </a:rPr>
              <a:t>results</a:t>
            </a:r>
            <a:r>
              <a:rPr lang="en-US" sz="4400">
                <a:solidFill>
                  <a:schemeClr val="dk1"/>
                </a:solidFill>
              </a:rPr>
              <a:t> match the time chart for both </a:t>
            </a:r>
            <a:r>
              <a:rPr lang="en-US" sz="4400">
                <a:solidFill>
                  <a:schemeClr val="dk1"/>
                </a:solidFill>
              </a:rPr>
              <a:t>signatures</a:t>
            </a:r>
            <a:r>
              <a:rPr lang="en-US" sz="4400">
                <a:solidFill>
                  <a:schemeClr val="dk1"/>
                </a:solidFill>
              </a:rPr>
              <a:t> and users.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We can come to the conclusion that user_a was </a:t>
            </a:r>
            <a:r>
              <a:rPr lang="en-US" sz="4400">
                <a:solidFill>
                  <a:schemeClr val="dk1"/>
                </a:solidFill>
              </a:rPr>
              <a:t>responsible for an account was locked out and user_k was responsible for an account was successfully logged on.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83" name="Google Shape;1683;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4" name="Google Shape;1684;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HTTP POST Activity (submission or information update attempts) jumped from 1% to 29%</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404 Response Code increased from 2% to 15% during the attack, which shows the server could not find the intended resource</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200 Response Code dropped slightly from 91% to 83%, which tells us that successful requests diminished during the attack</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90" name="Google Shape;1690;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1" name="Google Shape;1691;p11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There was a large amount of extra activity in Ukraine between 8pm and 9pm on March 25th. There was a total of 935 events. With our threshold being set at 180, this would have caused the alert to be triggered.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At the same time there was also a spike in the POST activity that had 1,296 events. This also would have caused our alert to be set off.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97" name="Google Shape;1697;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8" name="Google Shape;1698;p11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There were two spikes in the GET and POST HTTP methods. GET had a peak of 729, and POST had 1,296</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There were two new large volumes of activity coming from Ukraine. Kiev had a count of 440.</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The URL of /VSI_Account_Logon.php gained more activity during these attack times. Which leads us to believe they were attempting to brute force the logon page.</a:t>
            </a:r>
            <a:endParaRPr sz="4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pic>
        <p:nvPicPr>
          <p:cNvPr id="1703" name="Google Shape;1703;p11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704" name="Google Shape;1704;p11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705" name="Google Shape;1705;p11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706" name="Google Shape;1706;p11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712" name="Google Shape;1712;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13" name="Google Shape;1713;p11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Both the Windows and Apache servers were targeted by attackers. On the Windows servers there was an attempted brute force attack based the amount of accounts being locked out and an increased amount of successful logins.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508000" lvl="1" marL="914400" rtl="0" algn="l">
              <a:lnSpc>
                <a:spcPct val="115000"/>
              </a:lnSpc>
              <a:spcBef>
                <a:spcPts val="0"/>
              </a:spcBef>
              <a:spcAft>
                <a:spcPts val="0"/>
              </a:spcAft>
              <a:buClr>
                <a:schemeClr val="dk1"/>
              </a:buClr>
              <a:buSzPts val="4400"/>
              <a:buChar char="○"/>
            </a:pPr>
            <a:r>
              <a:rPr lang="en-US" sz="4400">
                <a:solidFill>
                  <a:schemeClr val="dk1"/>
                </a:solidFill>
              </a:rPr>
              <a:t>Use a firewall policy to block spikes from specific locations.</a:t>
            </a:r>
            <a:endParaRPr sz="4400">
              <a:solidFill>
                <a:schemeClr val="dk1"/>
              </a:solidFill>
            </a:endParaRPr>
          </a:p>
          <a:p>
            <a:pPr indent="-508000" lvl="1" marL="914400" rtl="0" algn="l">
              <a:lnSpc>
                <a:spcPct val="115000"/>
              </a:lnSpc>
              <a:spcBef>
                <a:spcPts val="0"/>
              </a:spcBef>
              <a:spcAft>
                <a:spcPts val="0"/>
              </a:spcAft>
              <a:buClr>
                <a:schemeClr val="dk1"/>
              </a:buClr>
              <a:buSzPts val="4400"/>
              <a:buChar char="○"/>
            </a:pPr>
            <a:r>
              <a:rPr lang="en-US" sz="4400">
                <a:solidFill>
                  <a:schemeClr val="dk1"/>
                </a:solidFill>
              </a:rPr>
              <a:t>Put stronger password policies in place to prevent </a:t>
            </a:r>
            <a:r>
              <a:rPr lang="en-US" sz="4400">
                <a:solidFill>
                  <a:schemeClr val="dk1"/>
                </a:solidFill>
              </a:rPr>
              <a:t>successful</a:t>
            </a:r>
            <a:r>
              <a:rPr lang="en-US" sz="4400">
                <a:solidFill>
                  <a:schemeClr val="dk1"/>
                </a:solidFill>
              </a:rPr>
              <a:t> brute force attacks.</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457200" lvl="0" marL="914400" rtl="0" algn="l">
              <a:lnSpc>
                <a:spcPct val="115000"/>
              </a:lnSpc>
              <a:spcBef>
                <a:spcPts val="0"/>
              </a:spcBef>
              <a:spcAft>
                <a:spcPts val="0"/>
              </a:spcAft>
              <a:buClr>
                <a:schemeClr val="dk1"/>
              </a:buClr>
              <a:buSzPts val="3600"/>
              <a:buChar char="●"/>
            </a:pPr>
            <a:r>
              <a:rPr lang="en-US" sz="3600">
                <a:solidFill>
                  <a:schemeClr val="dk1"/>
                </a:solidFill>
              </a:rPr>
              <a:t>Group 2 consists of a group of SOC Analyst working at Virtual Space Industries (VSI). VSI </a:t>
            </a:r>
            <a:r>
              <a:rPr lang="en-US" sz="3600">
                <a:solidFill>
                  <a:schemeClr val="dk1"/>
                </a:solidFill>
              </a:rPr>
              <a:t>received</a:t>
            </a:r>
            <a:r>
              <a:rPr lang="en-US" sz="3600">
                <a:solidFill>
                  <a:schemeClr val="dk1"/>
                </a:solidFill>
              </a:rPr>
              <a:t> intel that their competitor JobeCorp, is planning to launch an attack to disrupt VSI. </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In order to help prepare for such an attack, group 2 has been tasked with creating a Sec Monitoring Environment. </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In order to </a:t>
            </a:r>
            <a:r>
              <a:rPr lang="en-US" sz="3600">
                <a:solidFill>
                  <a:schemeClr val="dk1"/>
                </a:solidFill>
              </a:rPr>
              <a:t>accomplish</a:t>
            </a:r>
            <a:r>
              <a:rPr lang="en-US" sz="3600">
                <a:solidFill>
                  <a:schemeClr val="dk1"/>
                </a:solidFill>
              </a:rPr>
              <a:t> this task, group 2 has implemented the use of Splunk by aggregating different logs in order to: understand their current activities and create baselines for normal usage, creating alerts, creating reports, and dashboards to to further monitor the environment.</a:t>
            </a:r>
            <a:endParaRPr sz="3600">
              <a:solidFill>
                <a:schemeClr val="dk1"/>
              </a:solidFill>
            </a:endParaRPr>
          </a:p>
          <a:p>
            <a:pPr indent="-457200" lvl="0" marL="914400" rtl="0" algn="l">
              <a:lnSpc>
                <a:spcPct val="115000"/>
              </a:lnSpc>
              <a:spcBef>
                <a:spcPts val="1000"/>
              </a:spcBef>
              <a:spcAft>
                <a:spcPts val="1000"/>
              </a:spcAft>
              <a:buClr>
                <a:schemeClr val="dk1"/>
              </a:buClr>
              <a:buSzPts val="3600"/>
              <a:buChar char="●"/>
            </a:pPr>
            <a:r>
              <a:rPr lang="en-US" sz="3600">
                <a:solidFill>
                  <a:schemeClr val="dk1"/>
                </a:solidFill>
              </a:rPr>
              <a:t> After some time had passed… JobeCorp attacked! During the attack JobeCorp took down several of VSI’s servers. Using the environment created, group 2 must quickly act to understand what took place.</a:t>
            </a:r>
            <a:endParaRPr sz="3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8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52" name="Google Shape;1352;p8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3" name="Google Shape;1353;p8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54" name="Google Shape;1354;p87"/>
          <p:cNvSpPr txBox="1"/>
          <p:nvPr>
            <p:ph idx="3" type="subTitle"/>
          </p:nvPr>
        </p:nvSpPr>
        <p:spPr>
          <a:xfrm>
            <a:off x="9" y="5593525"/>
            <a:ext cx="11459400" cy="6785700"/>
          </a:xfrm>
          <a:prstGeom prst="rect">
            <a:avLst/>
          </a:prstGeom>
        </p:spPr>
        <p:txBody>
          <a:bodyPr anchorCtr="0" anchor="t" bIns="0" lIns="1219000" spcFirstLastPara="1" rIns="1219000" wrap="square" tIns="0">
            <a:noAutofit/>
          </a:bodyPr>
          <a:lstStyle/>
          <a:p>
            <a:pPr indent="0" lvl="0" marL="0" rtl="0" algn="l">
              <a:lnSpc>
                <a:spcPct val="115000"/>
              </a:lnSpc>
              <a:spcBef>
                <a:spcPts val="0"/>
              </a:spcBef>
              <a:spcAft>
                <a:spcPts val="0"/>
              </a:spcAft>
              <a:buNone/>
            </a:pPr>
            <a:r>
              <a:rPr lang="en-US" sz="2500">
                <a:solidFill>
                  <a:srgbClr val="24292F"/>
                </a:solidFill>
              </a:rPr>
              <a:t>windows_server_logs.csv</a:t>
            </a:r>
            <a:endParaRPr sz="2500">
              <a:solidFill>
                <a:srgbClr val="24292F"/>
              </a:solidFill>
            </a:endParaRPr>
          </a:p>
          <a:p>
            <a:pPr indent="-387350" lvl="1" marL="914400" rtl="0" algn="l">
              <a:lnSpc>
                <a:spcPct val="115000"/>
              </a:lnSpc>
              <a:spcBef>
                <a:spcPts val="800"/>
              </a:spcBef>
              <a:spcAft>
                <a:spcPts val="0"/>
              </a:spcAft>
              <a:buClr>
                <a:srgbClr val="24292F"/>
              </a:buClr>
              <a:buSzPts val="2500"/>
              <a:buChar char="○"/>
            </a:pPr>
            <a:r>
              <a:rPr lang="en-US" sz="2500">
                <a:solidFill>
                  <a:srgbClr val="24292F"/>
                </a:solidFill>
              </a:rPr>
              <a:t>signature_id</a:t>
            </a:r>
            <a:endParaRPr sz="2500">
              <a:solidFill>
                <a:srgbClr val="24292F"/>
              </a:solidFill>
            </a:endParaRPr>
          </a:p>
          <a:p>
            <a:pPr indent="-387350" lvl="1" marL="914400" rtl="0" algn="l">
              <a:lnSpc>
                <a:spcPct val="115000"/>
              </a:lnSpc>
              <a:spcBef>
                <a:spcPts val="800"/>
              </a:spcBef>
              <a:spcAft>
                <a:spcPts val="0"/>
              </a:spcAft>
              <a:buClr>
                <a:srgbClr val="24292F"/>
              </a:buClr>
              <a:buSzPts val="2500"/>
              <a:buChar char="○"/>
            </a:pPr>
            <a:r>
              <a:rPr lang="en-US" sz="2500">
                <a:solidFill>
                  <a:srgbClr val="24292F"/>
                </a:solidFill>
              </a:rPr>
              <a:t>signature</a:t>
            </a:r>
            <a:endParaRPr sz="2500">
              <a:solidFill>
                <a:srgbClr val="24292F"/>
              </a:solidFill>
            </a:endParaRPr>
          </a:p>
          <a:p>
            <a:pPr indent="-387350" lvl="1" marL="914400" rtl="0" algn="l">
              <a:lnSpc>
                <a:spcPct val="115000"/>
              </a:lnSpc>
              <a:spcBef>
                <a:spcPts val="800"/>
              </a:spcBef>
              <a:spcAft>
                <a:spcPts val="0"/>
              </a:spcAft>
              <a:buClr>
                <a:srgbClr val="24292F"/>
              </a:buClr>
              <a:buSzPts val="2500"/>
              <a:buChar char="○"/>
            </a:pPr>
            <a:r>
              <a:rPr lang="en-US" sz="2500">
                <a:solidFill>
                  <a:srgbClr val="24292F"/>
                </a:solidFill>
              </a:rPr>
              <a:t>user</a:t>
            </a:r>
            <a:endParaRPr sz="2500">
              <a:solidFill>
                <a:srgbClr val="24292F"/>
              </a:solidFill>
            </a:endParaRPr>
          </a:p>
          <a:p>
            <a:pPr indent="-387350" lvl="1" marL="914400" rtl="0" algn="l">
              <a:lnSpc>
                <a:spcPct val="115000"/>
              </a:lnSpc>
              <a:spcBef>
                <a:spcPts val="800"/>
              </a:spcBef>
              <a:spcAft>
                <a:spcPts val="0"/>
              </a:spcAft>
              <a:buClr>
                <a:srgbClr val="24292F"/>
              </a:buClr>
              <a:buSzPts val="2500"/>
              <a:buChar char="○"/>
            </a:pPr>
            <a:r>
              <a:rPr lang="en-US" sz="2500">
                <a:solidFill>
                  <a:srgbClr val="24292F"/>
                </a:solidFill>
              </a:rPr>
              <a:t>status</a:t>
            </a:r>
            <a:endParaRPr sz="2500">
              <a:solidFill>
                <a:srgbClr val="24292F"/>
              </a:solidFill>
            </a:endParaRPr>
          </a:p>
          <a:p>
            <a:pPr indent="-387350" lvl="1" marL="914400" rtl="0" algn="l">
              <a:lnSpc>
                <a:spcPct val="115000"/>
              </a:lnSpc>
              <a:spcBef>
                <a:spcPts val="800"/>
              </a:spcBef>
              <a:spcAft>
                <a:spcPts val="0"/>
              </a:spcAft>
              <a:buClr>
                <a:srgbClr val="24292F"/>
              </a:buClr>
              <a:buSzPts val="2500"/>
              <a:buChar char="○"/>
            </a:pPr>
            <a:r>
              <a:rPr lang="en-US" sz="2500">
                <a:solidFill>
                  <a:srgbClr val="24292F"/>
                </a:solidFill>
              </a:rPr>
              <a:t>severity</a:t>
            </a:r>
            <a:endParaRPr sz="2500">
              <a:solidFill>
                <a:srgbClr val="24292F"/>
              </a:solidFill>
            </a:endParaRPr>
          </a:p>
          <a:p>
            <a:pPr indent="0" lvl="0" marL="0" rtl="0" algn="l">
              <a:spcBef>
                <a:spcPts val="1200"/>
              </a:spcBef>
              <a:spcAft>
                <a:spcPts val="0"/>
              </a:spcAft>
              <a:buNone/>
            </a:pPr>
            <a:r>
              <a:t/>
            </a:r>
            <a:endParaRPr/>
          </a:p>
        </p:txBody>
      </p:sp>
      <p:sp>
        <p:nvSpPr>
          <p:cNvPr id="1355" name="Google Shape;1355;p87"/>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56" name="Google Shape;1356;p87"/>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lnSpc>
                <a:spcPct val="115000"/>
              </a:lnSpc>
              <a:spcBef>
                <a:spcPts val="0"/>
              </a:spcBef>
              <a:spcAft>
                <a:spcPts val="0"/>
              </a:spcAft>
              <a:buNone/>
            </a:pPr>
            <a:r>
              <a:rPr lang="en-US" sz="2500">
                <a:solidFill>
                  <a:srgbClr val="24292F"/>
                </a:solidFill>
              </a:rPr>
              <a:t>apache_logs.txt</a:t>
            </a:r>
            <a:endParaRPr sz="2500">
              <a:solidFill>
                <a:srgbClr val="24292F"/>
              </a:solidFill>
            </a:endParaRPr>
          </a:p>
          <a:p>
            <a:pPr indent="-387350" lvl="1" marL="914400" rtl="0" algn="l">
              <a:lnSpc>
                <a:spcPct val="115000"/>
              </a:lnSpc>
              <a:spcBef>
                <a:spcPts val="800"/>
              </a:spcBef>
              <a:spcAft>
                <a:spcPts val="0"/>
              </a:spcAft>
              <a:buClr>
                <a:srgbClr val="24292F"/>
              </a:buClr>
              <a:buSzPts val="2500"/>
              <a:buChar char="○"/>
            </a:pPr>
            <a:r>
              <a:rPr lang="en-US" sz="2500">
                <a:solidFill>
                  <a:srgbClr val="24292F"/>
                </a:solidFill>
              </a:rPr>
              <a:t>method</a:t>
            </a:r>
            <a:endParaRPr sz="2500">
              <a:solidFill>
                <a:srgbClr val="24292F"/>
              </a:solidFill>
            </a:endParaRPr>
          </a:p>
          <a:p>
            <a:pPr indent="-387350" lvl="1" marL="914400" rtl="0" algn="l">
              <a:lnSpc>
                <a:spcPct val="115000"/>
              </a:lnSpc>
              <a:spcBef>
                <a:spcPts val="800"/>
              </a:spcBef>
              <a:spcAft>
                <a:spcPts val="0"/>
              </a:spcAft>
              <a:buClr>
                <a:srgbClr val="24292F"/>
              </a:buClr>
              <a:buSzPts val="2500"/>
              <a:buChar char="○"/>
            </a:pPr>
            <a:r>
              <a:rPr lang="en-US" sz="2500">
                <a:solidFill>
                  <a:srgbClr val="24292F"/>
                </a:solidFill>
              </a:rPr>
              <a:t>referer_domain</a:t>
            </a:r>
            <a:endParaRPr sz="2500">
              <a:solidFill>
                <a:srgbClr val="24292F"/>
              </a:solidFill>
            </a:endParaRPr>
          </a:p>
          <a:p>
            <a:pPr indent="-387350" lvl="1" marL="914400" rtl="0" algn="l">
              <a:lnSpc>
                <a:spcPct val="115000"/>
              </a:lnSpc>
              <a:spcBef>
                <a:spcPts val="800"/>
              </a:spcBef>
              <a:spcAft>
                <a:spcPts val="0"/>
              </a:spcAft>
              <a:buClr>
                <a:srgbClr val="24292F"/>
              </a:buClr>
              <a:buSzPts val="2500"/>
              <a:buChar char="○"/>
            </a:pPr>
            <a:r>
              <a:rPr lang="en-US" sz="2500">
                <a:solidFill>
                  <a:srgbClr val="24292F"/>
                </a:solidFill>
              </a:rPr>
              <a:t>status</a:t>
            </a:r>
            <a:endParaRPr sz="2500">
              <a:solidFill>
                <a:srgbClr val="24292F"/>
              </a:solidFill>
            </a:endParaRPr>
          </a:p>
          <a:p>
            <a:pPr indent="-387350" lvl="1" marL="914400" rtl="0" algn="l">
              <a:lnSpc>
                <a:spcPct val="115000"/>
              </a:lnSpc>
              <a:spcBef>
                <a:spcPts val="800"/>
              </a:spcBef>
              <a:spcAft>
                <a:spcPts val="0"/>
              </a:spcAft>
              <a:buClr>
                <a:srgbClr val="24292F"/>
              </a:buClr>
              <a:buSzPts val="2500"/>
              <a:buChar char="○"/>
            </a:pPr>
            <a:r>
              <a:rPr lang="en-US" sz="2500">
                <a:solidFill>
                  <a:srgbClr val="24292F"/>
                </a:solidFill>
              </a:rPr>
              <a:t>clientip</a:t>
            </a:r>
            <a:endParaRPr sz="2500">
              <a:solidFill>
                <a:srgbClr val="24292F"/>
              </a:solidFill>
            </a:endParaRPr>
          </a:p>
          <a:p>
            <a:pPr indent="-387350" lvl="1" marL="914400" rtl="0" algn="l">
              <a:lnSpc>
                <a:spcPct val="115000"/>
              </a:lnSpc>
              <a:spcBef>
                <a:spcPts val="800"/>
              </a:spcBef>
              <a:spcAft>
                <a:spcPts val="0"/>
              </a:spcAft>
              <a:buClr>
                <a:srgbClr val="24292F"/>
              </a:buClr>
              <a:buSzPts val="2500"/>
              <a:buChar char="○"/>
            </a:pPr>
            <a:r>
              <a:rPr lang="en-US" sz="2500">
                <a:solidFill>
                  <a:srgbClr val="24292F"/>
                </a:solidFill>
              </a:rPr>
              <a:t>useragent</a:t>
            </a:r>
            <a:endParaRPr sz="2500">
              <a:solidFill>
                <a:srgbClr val="24292F"/>
              </a:solidFill>
            </a:endParaRPr>
          </a:p>
          <a:p>
            <a:pPr indent="0" lvl="0" marL="0" rtl="0" algn="l">
              <a:spcBef>
                <a:spcPts val="1200"/>
              </a:spcBef>
              <a:spcAft>
                <a:spcPts val="0"/>
              </a:spcAft>
              <a:buClr>
                <a:schemeClr val="dk1"/>
              </a:buClr>
              <a:buSzPts val="1100"/>
              <a:buFont typeface="Arial"/>
              <a:buNone/>
            </a:pPr>
            <a:r>
              <a:t/>
            </a:r>
            <a:endParaRPr sz="3300"/>
          </a:p>
        </p:txBody>
      </p:sp>
      <p:sp>
        <p:nvSpPr>
          <p:cNvPr id="1357" name="Google Shape;1357;p87"/>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58" name="Google Shape;1358;p87"/>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59" name="Google Shape;1359;p87"/>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8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65" name="Google Shape;1365;p8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66" name="Google Shape;1366;p8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67" name="Google Shape;1367;p8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373" name="Google Shape;137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4" name="Google Shape;1374;p89"/>
          <p:cNvSpPr txBox="1"/>
          <p:nvPr>
            <p:ph idx="3" type="body"/>
          </p:nvPr>
        </p:nvSpPr>
        <p:spPr>
          <a:xfrm>
            <a:off x="717350" y="21952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375" name="Google Shape;1375;p89"/>
          <p:cNvGraphicFramePr/>
          <p:nvPr/>
        </p:nvGraphicFramePr>
        <p:xfrm>
          <a:off x="1310263" y="3196950"/>
          <a:ext cx="3000000" cy="3000000"/>
        </p:xfrm>
        <a:graphic>
          <a:graphicData uri="http://schemas.openxmlformats.org/drawingml/2006/table">
            <a:tbl>
              <a:tblPr>
                <a:noFill/>
                <a:tableStyleId>{C655CC2D-17CD-435E-A8DD-71CE3EF3D9A6}</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Signature ID Table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each signature with their matching ID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Severity Chart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count of events by severity; Informational and High</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Status Chart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events by their status; Success or Failure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Status = Failure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count of events by status=”failure” over time in 1 hour intervals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382" name="Google Shape;1382;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3" name="Google Shape;1383;p9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4" name="Google Shape;1384;p90"/>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90"/>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90"/>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90"/>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89" name="Google Shape;1389;p90"/>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390" name="Google Shape;1390;p90"/>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391" name="Google Shape;1391;p90"/>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392" name="Google Shape;1392;p90"/>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393" name="Google Shape;1393;p90"/>
          <p:cNvPicPr preferRelativeResize="0"/>
          <p:nvPr/>
        </p:nvPicPr>
        <p:blipFill>
          <a:blip r:embed="rId3">
            <a:alphaModFix/>
          </a:blip>
          <a:stretch>
            <a:fillRect/>
          </a:stretch>
        </p:blipFill>
        <p:spPr>
          <a:xfrm>
            <a:off x="13347199" y="2807575"/>
            <a:ext cx="10298998" cy="4886200"/>
          </a:xfrm>
          <a:prstGeom prst="rect">
            <a:avLst/>
          </a:prstGeom>
          <a:noFill/>
          <a:ln>
            <a:noFill/>
          </a:ln>
        </p:spPr>
      </p:pic>
      <p:pic>
        <p:nvPicPr>
          <p:cNvPr id="1394" name="Google Shape;1394;p90"/>
          <p:cNvPicPr preferRelativeResize="0"/>
          <p:nvPr/>
        </p:nvPicPr>
        <p:blipFill>
          <a:blip r:embed="rId4">
            <a:alphaModFix/>
          </a:blip>
          <a:stretch>
            <a:fillRect/>
          </a:stretch>
        </p:blipFill>
        <p:spPr>
          <a:xfrm>
            <a:off x="13347275" y="8172675"/>
            <a:ext cx="10419000" cy="4747800"/>
          </a:xfrm>
          <a:prstGeom prst="rect">
            <a:avLst/>
          </a:prstGeom>
          <a:noFill/>
          <a:ln>
            <a:noFill/>
          </a:ln>
        </p:spPr>
      </p:pic>
      <p:pic>
        <p:nvPicPr>
          <p:cNvPr id="1395" name="Google Shape;1395;p90"/>
          <p:cNvPicPr preferRelativeResize="0"/>
          <p:nvPr/>
        </p:nvPicPr>
        <p:blipFill>
          <a:blip r:embed="rId5">
            <a:alphaModFix/>
          </a:blip>
          <a:stretch>
            <a:fillRect/>
          </a:stretch>
        </p:blipFill>
        <p:spPr>
          <a:xfrm>
            <a:off x="1520825" y="2876775"/>
            <a:ext cx="22617939" cy="999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02" name="Google Shape;1402;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3" name="Google Shape;1403;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04" name="Google Shape;1404;p91"/>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1"/>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1"/>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1"/>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09" name="Google Shape;1409;p91"/>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10" name="Google Shape;1410;p91"/>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11" name="Google Shape;1411;p91"/>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12" name="Google Shape;1412;p91"/>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13" name="Google Shape;1413;p91"/>
          <p:cNvPicPr preferRelativeResize="0"/>
          <p:nvPr/>
        </p:nvPicPr>
        <p:blipFill>
          <a:blip r:embed="rId3">
            <a:alphaModFix/>
          </a:blip>
          <a:stretch>
            <a:fillRect/>
          </a:stretch>
        </p:blipFill>
        <p:spPr>
          <a:xfrm>
            <a:off x="1520825" y="2699450"/>
            <a:ext cx="22245451" cy="10411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